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4"/>
  </p:notesMasterIdLst>
  <p:sldIdLst>
    <p:sldId id="256" r:id="rId2"/>
    <p:sldId id="295" r:id="rId3"/>
    <p:sldId id="296" r:id="rId4"/>
    <p:sldId id="297" r:id="rId5"/>
    <p:sldId id="328" r:id="rId6"/>
    <p:sldId id="315" r:id="rId7"/>
    <p:sldId id="326" r:id="rId8"/>
    <p:sldId id="320" r:id="rId9"/>
    <p:sldId id="324" r:id="rId10"/>
    <p:sldId id="325" r:id="rId11"/>
    <p:sldId id="327" r:id="rId12"/>
    <p:sldId id="299" r:id="rId13"/>
    <p:sldId id="307" r:id="rId14"/>
    <p:sldId id="310" r:id="rId15"/>
    <p:sldId id="312" r:id="rId16"/>
    <p:sldId id="313" r:id="rId17"/>
    <p:sldId id="314" r:id="rId18"/>
    <p:sldId id="298" r:id="rId19"/>
    <p:sldId id="257" r:id="rId20"/>
    <p:sldId id="300" r:id="rId21"/>
    <p:sldId id="301" r:id="rId22"/>
    <p:sldId id="302" r:id="rId23"/>
    <p:sldId id="303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94" r:id="rId34"/>
    <p:sldId id="267" r:id="rId35"/>
    <p:sldId id="268" r:id="rId36"/>
    <p:sldId id="269" r:id="rId37"/>
    <p:sldId id="270" r:id="rId38"/>
    <p:sldId id="304" r:id="rId39"/>
    <p:sldId id="272" r:id="rId40"/>
    <p:sldId id="305" r:id="rId41"/>
    <p:sldId id="306" r:id="rId42"/>
    <p:sldId id="32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6"/>
    <p:restoredTop sz="91509"/>
  </p:normalViewPr>
  <p:slideViewPr>
    <p:cSldViewPr snapToGrid="0" snapToObjects="1">
      <p:cViewPr>
        <p:scale>
          <a:sx n="80" d="100"/>
          <a:sy n="80" d="100"/>
        </p:scale>
        <p:origin x="-21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740C1-B126-CF4D-AAF7-F001AD0D044B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B73B1-54AE-FD43-BF51-1B6C17010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176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B73B1-54AE-FD43-BF51-1B6C170102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09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13603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568" y="3428998"/>
            <a:ext cx="7014306" cy="226855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Corticotropin</a:t>
            </a:r>
            <a:r>
              <a:rPr lang="en-US" dirty="0" smtClean="0"/>
              <a:t>-Releasing Factor in the BNST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Shaydel</a:t>
            </a:r>
            <a:r>
              <a:rPr lang="en-US" dirty="0" smtClean="0"/>
              <a:t> Davies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446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CRF1 antagonism blocked reinstatement in </a:t>
            </a:r>
            <a:r>
              <a:rPr lang="en-US" dirty="0" err="1" smtClean="0"/>
              <a:t>msP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14" t="36280" r="15024" b="30639"/>
          <a:stretch/>
        </p:blipFill>
        <p:spPr>
          <a:xfrm>
            <a:off x="1158239" y="2065298"/>
            <a:ext cx="6076125" cy="426235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26" t="4850" r="50202" b="88703"/>
          <a:stretch/>
        </p:blipFill>
        <p:spPr>
          <a:xfrm>
            <a:off x="6985426" y="1716580"/>
            <a:ext cx="1359998" cy="697437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7374834" y="2217040"/>
            <a:ext cx="4889728" cy="1353312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*vs control p&lt;0.05; **p&lt;0.001</a:t>
            </a:r>
          </a:p>
          <a:p>
            <a:r>
              <a:rPr lang="en-US" dirty="0"/>
              <a:t>#vs extinction p&lt;0.001</a:t>
            </a:r>
          </a:p>
          <a:p>
            <a:r>
              <a:rPr lang="en-US" dirty="0"/>
              <a:t>N=7-8</a:t>
            </a:r>
          </a:p>
        </p:txBody>
      </p:sp>
    </p:spTree>
    <p:extLst>
      <p:ext uri="{BB962C8B-B14F-4D97-AF65-F5344CB8AC3E}">
        <p14:creationId xmlns:p14="http://schemas.microsoft.com/office/powerpoint/2010/main" xmlns="" val="68654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312" y="2052116"/>
            <a:ext cx="9216827" cy="39978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CRF1 antagonism decreased acquisition and prevented ethanol reinstatement</a:t>
            </a:r>
          </a:p>
          <a:p>
            <a:pPr lvl="1"/>
            <a:r>
              <a:rPr lang="en-US" sz="2400" dirty="0" smtClean="0"/>
              <a:t>In ethanol sensitive rats</a:t>
            </a:r>
          </a:p>
          <a:p>
            <a:r>
              <a:rPr lang="en-US" sz="2800" dirty="0" smtClean="0"/>
              <a:t>No CRF upregulation was found in the BNST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57908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Corticotropin</a:t>
            </a:r>
            <a:r>
              <a:rPr lang="en-US" dirty="0" smtClean="0"/>
              <a:t>-Releasing Factor within the </a:t>
            </a:r>
            <a:r>
              <a:rPr lang="en-US" dirty="0" err="1" smtClean="0"/>
              <a:t>CeA</a:t>
            </a:r>
            <a:r>
              <a:rPr lang="en-US" dirty="0" smtClean="0"/>
              <a:t> mediates enhanced ethanol self-administration in withdrawn, ethanol-dependent rats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Funk et al.,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9038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52116"/>
            <a:ext cx="9107099" cy="399782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err="1" smtClean="0"/>
              <a:t>Wistar</a:t>
            </a:r>
            <a:r>
              <a:rPr lang="en-US" sz="2400" dirty="0" smtClean="0"/>
              <a:t> rats</a:t>
            </a:r>
          </a:p>
          <a:p>
            <a:pPr lvl="1"/>
            <a:r>
              <a:rPr lang="en-US" sz="2000" dirty="0" smtClean="0"/>
              <a:t>180-200g (8wk?)</a:t>
            </a:r>
          </a:p>
          <a:p>
            <a:r>
              <a:rPr lang="en-US" sz="2400" dirty="0" smtClean="0"/>
              <a:t>10% ethanol oral self-administration</a:t>
            </a:r>
          </a:p>
          <a:p>
            <a:pPr lvl="1"/>
            <a:r>
              <a:rPr lang="en-US" sz="2000" dirty="0" smtClean="0"/>
              <a:t>FR1 </a:t>
            </a:r>
            <a:r>
              <a:rPr lang="en-US" sz="2000" dirty="0" smtClean="0">
                <a:sym typeface="Wingdings"/>
              </a:rPr>
              <a:t> 0.1ml liquid</a:t>
            </a:r>
          </a:p>
          <a:p>
            <a:pPr lvl="1"/>
            <a:r>
              <a:rPr lang="en-US" sz="2000" dirty="0" smtClean="0">
                <a:sym typeface="Wingdings"/>
              </a:rPr>
              <a:t>30min access 5 days/week</a:t>
            </a:r>
          </a:p>
          <a:p>
            <a:r>
              <a:rPr lang="en-US" sz="2400" dirty="0" smtClean="0">
                <a:sym typeface="Wingdings"/>
              </a:rPr>
              <a:t>Ethanol vapor exposure</a:t>
            </a:r>
          </a:p>
          <a:p>
            <a:pPr lvl="1"/>
            <a:r>
              <a:rPr lang="en-US" sz="2000" dirty="0" smtClean="0">
                <a:sym typeface="Wingdings"/>
              </a:rPr>
              <a:t>Pumped into cages for 14hr/day</a:t>
            </a:r>
          </a:p>
          <a:p>
            <a:r>
              <a:rPr lang="en-US" sz="2400" dirty="0"/>
              <a:t>CRF immunoreactivity</a:t>
            </a:r>
          </a:p>
          <a:p>
            <a:pPr lvl="1"/>
            <a:r>
              <a:rPr lang="en-US" sz="2000" dirty="0"/>
              <a:t>Brains taken after 4wk ethanol </a:t>
            </a:r>
            <a:r>
              <a:rPr lang="en-US" sz="2000" dirty="0" smtClean="0"/>
              <a:t>exposure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659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 infusion had no effect on ethanol self administration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531"/>
          <a:stretch/>
        </p:blipFill>
        <p:spPr>
          <a:xfrm>
            <a:off x="1543030" y="1885284"/>
            <a:ext cx="5442986" cy="4898263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650481" y="2231136"/>
            <a:ext cx="2029967" cy="1002456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*vs nondependent p&lt;0.0001</a:t>
            </a:r>
          </a:p>
          <a:p>
            <a:r>
              <a:rPr lang="en-US" dirty="0"/>
              <a:t>N=8-9</a:t>
            </a:r>
          </a:p>
        </p:txBody>
      </p:sp>
    </p:spTree>
    <p:extLst>
      <p:ext uri="{BB962C8B-B14F-4D97-AF65-F5344CB8AC3E}">
        <p14:creationId xmlns:p14="http://schemas.microsoft.com/office/powerpoint/2010/main" xmlns="" val="1119498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Vapor Exposure had No Effect on CRF neuron density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034"/>
          <a:stretch/>
        </p:blipFill>
        <p:spPr>
          <a:xfrm>
            <a:off x="1122192" y="1963154"/>
            <a:ext cx="6595344" cy="4513054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8692896" y="2351340"/>
            <a:ext cx="4462272" cy="1002456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P=0.08</a:t>
            </a:r>
          </a:p>
          <a:p>
            <a:r>
              <a:rPr lang="en-US" dirty="0"/>
              <a:t>N=3</a:t>
            </a:r>
          </a:p>
        </p:txBody>
      </p:sp>
    </p:spTree>
    <p:extLst>
      <p:ext uri="{BB962C8B-B14F-4D97-AF65-F5344CB8AC3E}">
        <p14:creationId xmlns:p14="http://schemas.microsoft.com/office/powerpoint/2010/main" xmlns="" val="177891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022" r="-308" b="27824"/>
          <a:stretch/>
        </p:blipFill>
        <p:spPr>
          <a:xfrm>
            <a:off x="2946393" y="2358735"/>
            <a:ext cx="6133227" cy="274157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Vapor Exposure had No Effect on CRF neuron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1456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2052116"/>
            <a:ext cx="9454571" cy="3997828"/>
          </a:xfrm>
        </p:spPr>
        <p:txBody>
          <a:bodyPr>
            <a:noAutofit/>
          </a:bodyPr>
          <a:lstStyle/>
          <a:p>
            <a:r>
              <a:rPr lang="en-US" sz="2800" dirty="0" smtClean="0"/>
              <a:t>CRF infusions into the BNST did </a:t>
            </a:r>
            <a:r>
              <a:rPr lang="en-US" sz="2800" b="1" u="sng" dirty="0" smtClean="0"/>
              <a:t>not</a:t>
            </a:r>
            <a:r>
              <a:rPr lang="en-US" sz="2800" dirty="0" smtClean="0"/>
              <a:t> alter ethanol self-admin</a:t>
            </a:r>
          </a:p>
          <a:p>
            <a:r>
              <a:rPr lang="en-US" sz="2800" dirty="0" smtClean="0"/>
              <a:t>Ethanol vapor exposure did </a:t>
            </a:r>
            <a:r>
              <a:rPr lang="en-US" sz="2800" b="1" u="sng" dirty="0" smtClean="0"/>
              <a:t>not</a:t>
            </a:r>
            <a:r>
              <a:rPr lang="en-US" sz="2800" dirty="0" smtClean="0"/>
              <a:t> alter BNST CRF density</a:t>
            </a:r>
          </a:p>
          <a:p>
            <a:endParaRPr lang="en-US" sz="2800" dirty="0"/>
          </a:p>
          <a:p>
            <a:r>
              <a:rPr lang="en-US" sz="2800" dirty="0" smtClean="0"/>
              <a:t>However:</a:t>
            </a:r>
          </a:p>
          <a:p>
            <a:r>
              <a:rPr lang="en-US" sz="2800" dirty="0" smtClean="0"/>
              <a:t>CRF infusions in </a:t>
            </a:r>
            <a:r>
              <a:rPr lang="en-US" sz="2800" dirty="0" err="1" smtClean="0"/>
              <a:t>CeA</a:t>
            </a:r>
            <a:r>
              <a:rPr lang="en-US" sz="2800" dirty="0" smtClean="0"/>
              <a:t> increased ethanol self-admin</a:t>
            </a:r>
          </a:p>
          <a:p>
            <a:r>
              <a:rPr lang="en-US" sz="2800" dirty="0" smtClean="0"/>
              <a:t>Ethanol vapor exposure decreased </a:t>
            </a:r>
            <a:r>
              <a:rPr lang="en-US" sz="2800" dirty="0" err="1" smtClean="0"/>
              <a:t>CeA</a:t>
            </a:r>
            <a:r>
              <a:rPr lang="en-US" sz="2800" dirty="0" smtClean="0"/>
              <a:t> CRF density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0090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Corticotropin</a:t>
            </a:r>
            <a:r>
              <a:rPr lang="en-US" dirty="0" smtClean="0"/>
              <a:t> Releasing Factor in the BNST in Socially Defeated and Non-stressed Mice with a History of Chronic Alcohol Intake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Alberecht</a:t>
            </a:r>
            <a:r>
              <a:rPr lang="en-US" dirty="0" smtClean="0"/>
              <a:t>-Souza et al.,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9213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Timeline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94" r="13102" b="70155"/>
          <a:stretch/>
        </p:blipFill>
        <p:spPr>
          <a:xfrm>
            <a:off x="2629973" y="3294968"/>
            <a:ext cx="7172865" cy="1418237"/>
          </a:xfrm>
        </p:spPr>
      </p:pic>
    </p:spTree>
    <p:extLst>
      <p:ext uri="{BB962C8B-B14F-4D97-AF65-F5344CB8AC3E}">
        <p14:creationId xmlns:p14="http://schemas.microsoft.com/office/powerpoint/2010/main" xmlns="" val="122476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Social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052116"/>
            <a:ext cx="9308267" cy="39978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Social defeat </a:t>
            </a:r>
          </a:p>
          <a:p>
            <a:pPr lvl="1"/>
            <a:r>
              <a:rPr lang="en-US" sz="2800" dirty="0"/>
              <a:t>I</a:t>
            </a:r>
            <a:r>
              <a:rPr lang="en-US" sz="2800" dirty="0" smtClean="0"/>
              <a:t>ncreases ethanol consumption</a:t>
            </a:r>
          </a:p>
          <a:p>
            <a:pPr lvl="1"/>
            <a:r>
              <a:rPr lang="en-US" sz="2800" dirty="0" smtClean="0"/>
              <a:t>Chronically increases plasma corticosterone levels</a:t>
            </a:r>
          </a:p>
          <a:p>
            <a:pPr lvl="2"/>
            <a:r>
              <a:rPr lang="en-US" sz="2400" dirty="0" smtClean="0"/>
              <a:t>Possibly initiated by changes in </a:t>
            </a:r>
            <a:r>
              <a:rPr lang="en-US" sz="2400" dirty="0" err="1" smtClean="0"/>
              <a:t>corticotropin</a:t>
            </a:r>
            <a:r>
              <a:rPr lang="en-US" sz="2400" dirty="0" smtClean="0"/>
              <a:t> releasing factor</a:t>
            </a:r>
          </a:p>
        </p:txBody>
      </p:sp>
    </p:spTree>
    <p:extLst>
      <p:ext uri="{BB962C8B-B14F-4D97-AF65-F5344CB8AC3E}">
        <p14:creationId xmlns:p14="http://schemas.microsoft.com/office/powerpoint/2010/main" xmlns="" val="123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319" y="2070404"/>
            <a:ext cx="7796540" cy="3997828"/>
          </a:xfrm>
        </p:spPr>
        <p:txBody>
          <a:bodyPr/>
          <a:lstStyle/>
          <a:p>
            <a:r>
              <a:rPr lang="en-US" sz="2800" dirty="0" smtClean="0"/>
              <a:t>C57BL/6 mice- 8wk</a:t>
            </a:r>
          </a:p>
          <a:p>
            <a:r>
              <a:rPr lang="en-US" sz="2800" dirty="0" smtClean="0"/>
              <a:t>Social Defeat Paradigm</a:t>
            </a:r>
          </a:p>
          <a:p>
            <a:pPr lvl="1"/>
            <a:r>
              <a:rPr lang="en-US" sz="2400" dirty="0" smtClean="0"/>
              <a:t>10 consecutive days</a:t>
            </a:r>
          </a:p>
          <a:p>
            <a:pPr lvl="1"/>
            <a:r>
              <a:rPr lang="en-US" sz="2400" dirty="0" smtClean="0"/>
              <a:t>5min separated</a:t>
            </a:r>
          </a:p>
          <a:p>
            <a:pPr lvl="1"/>
            <a:r>
              <a:rPr lang="en-US" sz="2400" dirty="0" smtClean="0"/>
              <a:t>Physical interaction “until 5 bites received”</a:t>
            </a:r>
          </a:p>
          <a:p>
            <a:pPr lvl="1"/>
            <a:r>
              <a:rPr lang="en-US" sz="2400" dirty="0" smtClean="0"/>
              <a:t>10min separated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972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584" y="1885285"/>
            <a:ext cx="9161963" cy="4532040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“Sweet Solution Two-Bottle Choice”</a:t>
            </a:r>
          </a:p>
          <a:p>
            <a:pPr lvl="1"/>
            <a:r>
              <a:rPr lang="en-US" sz="2400" dirty="0" smtClean="0"/>
              <a:t>50-ml bottle 1% saccharin solution</a:t>
            </a:r>
          </a:p>
          <a:p>
            <a:pPr lvl="1"/>
            <a:r>
              <a:rPr lang="en-US" sz="2400" dirty="0" smtClean="0"/>
              <a:t>90min access</a:t>
            </a:r>
          </a:p>
          <a:p>
            <a:pPr lvl="2"/>
            <a:r>
              <a:rPr lang="en-US" sz="2000" dirty="0" smtClean="0"/>
              <a:t>First defeat</a:t>
            </a:r>
          </a:p>
          <a:p>
            <a:pPr lvl="2"/>
            <a:r>
              <a:rPr lang="en-US" sz="2000" dirty="0" smtClean="0"/>
              <a:t>Last defeat</a:t>
            </a:r>
          </a:p>
          <a:p>
            <a:pPr lvl="2"/>
            <a:r>
              <a:rPr lang="en-US" sz="2000" dirty="0" smtClean="0"/>
              <a:t>7 days post last defeat</a:t>
            </a:r>
          </a:p>
          <a:p>
            <a:r>
              <a:rPr lang="en-US" sz="2800" dirty="0" smtClean="0"/>
              <a:t>EPM</a:t>
            </a:r>
          </a:p>
          <a:p>
            <a:pPr lvl="1"/>
            <a:r>
              <a:rPr lang="en-US" sz="2400" dirty="0" smtClean="0"/>
              <a:t>8 days after last social defeat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24565" y="2535390"/>
            <a:ext cx="5992368" cy="4532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TST</a:t>
            </a:r>
            <a:endParaRPr lang="en-US" sz="2800" dirty="0" smtClean="0"/>
          </a:p>
          <a:p>
            <a:pPr lvl="1"/>
            <a:r>
              <a:rPr lang="en-US" sz="2400" dirty="0" smtClean="0"/>
              <a:t>9 days after last social defeat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58830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1536192"/>
            <a:ext cx="9363131" cy="4513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Ethanol Two-Bottle Free Choice Paradigm</a:t>
            </a:r>
          </a:p>
          <a:p>
            <a:pPr lvl="1"/>
            <a:r>
              <a:rPr lang="en-US" sz="2400" dirty="0" smtClean="0"/>
              <a:t>50ml 20% ethanol</a:t>
            </a:r>
          </a:p>
          <a:p>
            <a:pPr lvl="1"/>
            <a:r>
              <a:rPr lang="en-US" sz="2400" dirty="0" smtClean="0"/>
              <a:t>10 days after last defeat</a:t>
            </a:r>
          </a:p>
          <a:p>
            <a:pPr lvl="1"/>
            <a:r>
              <a:rPr lang="en-US" sz="2400" dirty="0" smtClean="0"/>
              <a:t>Continuous access for 4 weeks</a:t>
            </a:r>
          </a:p>
          <a:p>
            <a:r>
              <a:rPr lang="en-US" sz="2800" dirty="0" smtClean="0"/>
              <a:t>Ethanol Testing During Drug Manipulations</a:t>
            </a:r>
          </a:p>
          <a:p>
            <a:pPr lvl="1"/>
            <a:r>
              <a:rPr lang="en-US" sz="2400" dirty="0" smtClean="0"/>
              <a:t>Access given 10min post infusion</a:t>
            </a:r>
          </a:p>
          <a:p>
            <a:pPr lvl="1"/>
            <a:r>
              <a:rPr lang="en-US" sz="2400" dirty="0" smtClean="0"/>
              <a:t>Consumption measured at 2-, 4-, and 24-hr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1538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36192"/>
            <a:ext cx="9491472" cy="49926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Bilateral infusions into BNST</a:t>
            </a:r>
          </a:p>
          <a:p>
            <a:r>
              <a:rPr lang="en-US" sz="2400" dirty="0" smtClean="0"/>
              <a:t>CRF1 antagonist- CP376,395</a:t>
            </a:r>
          </a:p>
          <a:p>
            <a:pPr lvl="1"/>
            <a:r>
              <a:rPr lang="en-US" sz="2000" dirty="0"/>
              <a:t>0.25 and </a:t>
            </a:r>
            <a:r>
              <a:rPr lang="en-US" sz="2000" dirty="0" smtClean="0"/>
              <a:t>0.5µg / side</a:t>
            </a:r>
          </a:p>
          <a:p>
            <a:r>
              <a:rPr lang="en-US" sz="2400" dirty="0" smtClean="0"/>
              <a:t>CRF2 antagonist- astressin2B</a:t>
            </a:r>
          </a:p>
          <a:p>
            <a:pPr lvl="1"/>
            <a:r>
              <a:rPr lang="en-US" sz="2000" dirty="0"/>
              <a:t>0.25 and 0.5µg / </a:t>
            </a:r>
            <a:r>
              <a:rPr lang="en-US" sz="2000" dirty="0" smtClean="0"/>
              <a:t>side</a:t>
            </a:r>
          </a:p>
          <a:p>
            <a:r>
              <a:rPr lang="en-US" sz="2400" dirty="0" smtClean="0"/>
              <a:t>3 infusions, 48hr apart</a:t>
            </a:r>
          </a:p>
          <a:p>
            <a:r>
              <a:rPr lang="en-US" sz="2400" dirty="0" smtClean="0"/>
              <a:t>Blood Ethanol Concentration (BEC)</a:t>
            </a:r>
          </a:p>
          <a:p>
            <a:pPr lvl="1"/>
            <a:r>
              <a:rPr lang="en-US" sz="2000" dirty="0" smtClean="0"/>
              <a:t>48hr continuous access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39086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Defeat had No Effect on Body Weight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082"/>
          <a:stretch/>
        </p:blipFill>
        <p:spPr>
          <a:xfrm>
            <a:off x="1322833" y="1741218"/>
            <a:ext cx="7417376" cy="425724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839201" y="2231136"/>
            <a:ext cx="5009566" cy="10024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p=0.46</a:t>
            </a:r>
          </a:p>
          <a:p>
            <a:r>
              <a:rPr lang="en-US" dirty="0" smtClean="0"/>
              <a:t>n=36-37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33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Defeat Transiently Increased Sweet Solution Intake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79" r="50043" b="26232"/>
          <a:stretch/>
        </p:blipFill>
        <p:spPr>
          <a:xfrm>
            <a:off x="1269894" y="1885285"/>
            <a:ext cx="6484218" cy="4372236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9204961" y="2457698"/>
            <a:ext cx="5009566" cy="1002456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*p=0.00</a:t>
            </a:r>
            <a:r>
              <a:rPr lang="en-US" dirty="0"/>
              <a:t>?</a:t>
            </a:r>
          </a:p>
          <a:p>
            <a:r>
              <a:rPr lang="en-US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xmlns="" val="31116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Defeat had No Effect on Water Intake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95" r="10888" b="27222"/>
          <a:stretch/>
        </p:blipFill>
        <p:spPr>
          <a:xfrm>
            <a:off x="1479720" y="1885285"/>
            <a:ext cx="6567000" cy="4408521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8619745" y="2414016"/>
            <a:ext cx="5009566" cy="1002456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p=0.1</a:t>
            </a:r>
          </a:p>
          <a:p>
            <a:r>
              <a:rPr lang="en-US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xmlns="" val="1140539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Defeat Decreased Open Arm Entries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40" r="62494" b="22467"/>
          <a:stretch/>
        </p:blipFill>
        <p:spPr>
          <a:xfrm>
            <a:off x="1641466" y="1757268"/>
            <a:ext cx="4722758" cy="4789005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6626354" y="2495088"/>
            <a:ext cx="2944367" cy="1353312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*p=0.03</a:t>
            </a:r>
            <a:endParaRPr lang="en-US" dirty="0"/>
          </a:p>
          <a:p>
            <a:r>
              <a:rPr lang="en-US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xmlns="" val="612814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Defeat Decreased Time in Open Arms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25" r="35608" b="23996"/>
          <a:stretch/>
        </p:blipFill>
        <p:spPr>
          <a:xfrm>
            <a:off x="3700273" y="1885284"/>
            <a:ext cx="4620767" cy="4593163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667622" y="2597030"/>
            <a:ext cx="2944367" cy="1353312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*p=0.04</a:t>
            </a:r>
          </a:p>
          <a:p>
            <a:r>
              <a:rPr lang="en-US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xmlns="" val="233999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Defeat Yielded No Change in Closed Arm Entries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12" t="1072" r="9624" b="22467"/>
          <a:stretch/>
        </p:blipFill>
        <p:spPr>
          <a:xfrm>
            <a:off x="1967413" y="1885285"/>
            <a:ext cx="4488251" cy="4643018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6626354" y="2495088"/>
            <a:ext cx="2944367" cy="1353312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p=0.9</a:t>
            </a:r>
          </a:p>
          <a:p>
            <a:r>
              <a:rPr lang="en-US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xmlns="" val="78313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318" y="808058"/>
            <a:ext cx="6268283" cy="1077229"/>
          </a:xfrm>
        </p:spPr>
        <p:txBody>
          <a:bodyPr>
            <a:normAutofit fontScale="90000"/>
          </a:bodyPr>
          <a:lstStyle/>
          <a:p>
            <a:r>
              <a:rPr lang="en-US" smtClean="0"/>
              <a:t>Roles of </a:t>
            </a:r>
            <a:br>
              <a:rPr lang="en-US" smtClean="0"/>
            </a:br>
            <a:r>
              <a:rPr lang="en-US" dirty="0" err="1" smtClean="0"/>
              <a:t>Corticotropin</a:t>
            </a:r>
            <a:r>
              <a:rPr lang="en-US" dirty="0" smtClean="0"/>
              <a:t>-Releasing Factor (CRF)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416" y="2242784"/>
            <a:ext cx="9728891" cy="3997828"/>
          </a:xfrm>
        </p:spPr>
        <p:txBody>
          <a:bodyPr/>
          <a:lstStyle/>
          <a:p>
            <a:r>
              <a:rPr lang="en-US" sz="2800" dirty="0" err="1" smtClean="0"/>
              <a:t>Corticotropin</a:t>
            </a:r>
            <a:r>
              <a:rPr lang="en-US" sz="2800" dirty="0" smtClean="0"/>
              <a:t>-Releasing Factor (CRF)</a:t>
            </a:r>
          </a:p>
          <a:p>
            <a:pPr lvl="1"/>
            <a:r>
              <a:rPr lang="en-US" sz="2400" dirty="0" smtClean="0"/>
              <a:t>Activates the HPA axis</a:t>
            </a:r>
          </a:p>
          <a:p>
            <a:pPr lvl="1"/>
            <a:r>
              <a:rPr lang="en-US" sz="2400" dirty="0" smtClean="0"/>
              <a:t>Project to other neural areas</a:t>
            </a:r>
          </a:p>
          <a:p>
            <a:pPr lvl="2"/>
            <a:r>
              <a:rPr lang="en-US" sz="2000" dirty="0" smtClean="0"/>
              <a:t>Mediate behavioral responses to stress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84464" y="2394610"/>
            <a:ext cx="5419019" cy="3404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Areas include</a:t>
            </a:r>
          </a:p>
          <a:p>
            <a:pPr lvl="1"/>
            <a:r>
              <a:rPr lang="en-US" sz="2400" dirty="0" smtClean="0"/>
              <a:t>Amygdala</a:t>
            </a:r>
          </a:p>
          <a:p>
            <a:pPr lvl="1"/>
            <a:r>
              <a:rPr lang="en-US" sz="2400" dirty="0" smtClean="0"/>
              <a:t>VTA</a:t>
            </a:r>
          </a:p>
          <a:p>
            <a:pPr lvl="1"/>
            <a:r>
              <a:rPr lang="en-US" dirty="0" smtClean="0"/>
              <a:t>BNST</a:t>
            </a:r>
          </a:p>
        </p:txBody>
      </p:sp>
    </p:spTree>
    <p:extLst>
      <p:ext uri="{BB962C8B-B14F-4D97-AF65-F5344CB8AC3E}">
        <p14:creationId xmlns:p14="http://schemas.microsoft.com/office/powerpoint/2010/main" xmlns="" val="1481067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Defeat Did Not Alter TST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638"/>
          <a:stretch/>
        </p:blipFill>
        <p:spPr>
          <a:xfrm>
            <a:off x="2263522" y="1885285"/>
            <a:ext cx="4521325" cy="4398685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6955536" y="2495088"/>
            <a:ext cx="2615184" cy="1308816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p=0.78</a:t>
            </a:r>
          </a:p>
          <a:p>
            <a:r>
              <a:rPr lang="en-US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xmlns="" val="300304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Defeat Increased Voluntary Ethanol Drinking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0" r="50585" b="24998"/>
          <a:stretch/>
        </p:blipFill>
        <p:spPr>
          <a:xfrm>
            <a:off x="1917657" y="1995013"/>
            <a:ext cx="6070966" cy="3982400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8485307" y="2513376"/>
            <a:ext cx="2084832" cy="1217376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*p=0.02</a:t>
            </a:r>
          </a:p>
          <a:p>
            <a:r>
              <a:rPr lang="en-US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xmlns="" val="1626784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Defeat Did Not Alter Water Intake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17" r="11068" b="23935"/>
          <a:stretch/>
        </p:blipFill>
        <p:spPr>
          <a:xfrm>
            <a:off x="1552136" y="1769537"/>
            <a:ext cx="6628055" cy="4430095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8379594" y="2098020"/>
            <a:ext cx="2944367" cy="1353312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p=0.85 between groups</a:t>
            </a:r>
          </a:p>
          <a:p>
            <a:r>
              <a:rPr lang="en-US" dirty="0"/>
              <a:t>P=0.00? Over time</a:t>
            </a:r>
          </a:p>
          <a:p>
            <a:r>
              <a:rPr lang="en-US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xmlns="" val="1757100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Paradigm for mRNA study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5" t="30944" r="54734" b="43031"/>
          <a:stretch/>
        </p:blipFill>
        <p:spPr>
          <a:xfrm>
            <a:off x="3485317" y="2529195"/>
            <a:ext cx="5487440" cy="2152533"/>
          </a:xfrm>
        </p:spPr>
      </p:pic>
    </p:spTree>
    <p:extLst>
      <p:ext uri="{BB962C8B-B14F-4D97-AF65-F5344CB8AC3E}">
        <p14:creationId xmlns:p14="http://schemas.microsoft.com/office/powerpoint/2010/main" xmlns="" val="1061152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Defeat Increased </a:t>
            </a:r>
            <a:r>
              <a:rPr lang="en-US" dirty="0" smtClean="0"/>
              <a:t>BNST CRF </a:t>
            </a:r>
            <a:r>
              <a:rPr lang="en-US" dirty="0" smtClean="0"/>
              <a:t>mRNA expression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40"/>
          <a:stretch/>
        </p:blipFill>
        <p:spPr>
          <a:xfrm>
            <a:off x="1814000" y="2090180"/>
            <a:ext cx="4824544" cy="4133993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662546" y="2495088"/>
            <a:ext cx="1700783" cy="1353312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*p=0.03</a:t>
            </a:r>
          </a:p>
          <a:p>
            <a:r>
              <a:rPr lang="en-US" dirty="0"/>
              <a:t>N=11-12</a:t>
            </a:r>
          </a:p>
        </p:txBody>
      </p:sp>
    </p:spTree>
    <p:extLst>
      <p:ext uri="{BB962C8B-B14F-4D97-AF65-F5344CB8AC3E}">
        <p14:creationId xmlns:p14="http://schemas.microsoft.com/office/powerpoint/2010/main" xmlns="" val="1547902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Defeat had No Effect </a:t>
            </a:r>
            <a:r>
              <a:rPr lang="en-US" dirty="0" smtClean="0"/>
              <a:t>on BNST CRF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Receptor mRNA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4"/>
          <a:stretch/>
        </p:blipFill>
        <p:spPr>
          <a:xfrm>
            <a:off x="1780033" y="2005607"/>
            <a:ext cx="4603342" cy="4230601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753986" y="2568240"/>
            <a:ext cx="1609343" cy="1353312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*p=0.73</a:t>
            </a:r>
          </a:p>
          <a:p>
            <a:r>
              <a:rPr lang="en-US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xmlns="" val="977005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Defeat had No Effect on </a:t>
            </a:r>
            <a:r>
              <a:rPr lang="en-US" dirty="0" smtClean="0"/>
              <a:t>BNST CRF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Receptor mRNA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10" r="12509" b="24304"/>
          <a:stretch/>
        </p:blipFill>
        <p:spPr>
          <a:xfrm>
            <a:off x="2296596" y="2003155"/>
            <a:ext cx="4268795" cy="4250781"/>
          </a:xfr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7534530" y="2775234"/>
            <a:ext cx="1609343" cy="1353312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*p=0.25</a:t>
            </a:r>
          </a:p>
          <a:p>
            <a:r>
              <a:rPr lang="en-US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xmlns="" val="878549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 Antagonism on Acute Ethanol Consumption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057318" y="2622902"/>
            <a:ext cx="2848427" cy="1353312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*vs saline p=0.00?</a:t>
            </a:r>
          </a:p>
          <a:p>
            <a:r>
              <a:rPr lang="en-US" dirty="0"/>
              <a:t>N=11-20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77" r="11585"/>
          <a:stretch/>
        </p:blipFill>
        <p:spPr>
          <a:xfrm>
            <a:off x="1231392" y="1885285"/>
            <a:ext cx="639457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377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 Antagonism on 24hr Ethanol Consumption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8" r="11730" b="25355"/>
          <a:stretch/>
        </p:blipFill>
        <p:spPr>
          <a:xfrm>
            <a:off x="1376087" y="1885285"/>
            <a:ext cx="5744042" cy="3810000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339585" y="2281525"/>
            <a:ext cx="5079563" cy="1353312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*vs saline p=0.06</a:t>
            </a:r>
          </a:p>
          <a:p>
            <a:r>
              <a:rPr lang="en-US" dirty="0"/>
              <a:t>#vs non-stressed saline p=0.00?</a:t>
            </a:r>
          </a:p>
          <a:p>
            <a:r>
              <a:rPr lang="en-US" dirty="0"/>
              <a:t>N=11-20</a:t>
            </a:r>
          </a:p>
        </p:txBody>
      </p:sp>
    </p:spTree>
    <p:extLst>
      <p:ext uri="{BB962C8B-B14F-4D97-AF65-F5344CB8AC3E}">
        <p14:creationId xmlns:p14="http://schemas.microsoft.com/office/powerpoint/2010/main" xmlns="" val="129437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 Antagonism on Acute Water Consumption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162"/>
          <a:stretch/>
        </p:blipFill>
        <p:spPr>
          <a:xfrm>
            <a:off x="2741607" y="1885285"/>
            <a:ext cx="5715742" cy="3677903"/>
          </a:xfr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2680646" y="5822820"/>
            <a:ext cx="2848427" cy="1353312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*vs saline p=0.22</a:t>
            </a:r>
          </a:p>
          <a:p>
            <a:r>
              <a:rPr lang="en-US" dirty="0"/>
              <a:t>N=11-20</a:t>
            </a:r>
          </a:p>
        </p:txBody>
      </p:sp>
    </p:spTree>
    <p:extLst>
      <p:ext uri="{BB962C8B-B14F-4D97-AF65-F5344CB8AC3E}">
        <p14:creationId xmlns:p14="http://schemas.microsoft.com/office/powerpoint/2010/main" xmlns="" val="107349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Much of a Good Thing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052116"/>
            <a:ext cx="9363131" cy="3997828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Overactivity</a:t>
            </a:r>
            <a:r>
              <a:rPr lang="en-US" sz="2800" dirty="0" smtClean="0"/>
              <a:t> of CRF system leads to</a:t>
            </a:r>
          </a:p>
          <a:p>
            <a:pPr lvl="1"/>
            <a:r>
              <a:rPr lang="en-US" sz="2400" dirty="0" smtClean="0"/>
              <a:t>Anxiety</a:t>
            </a:r>
          </a:p>
          <a:p>
            <a:pPr lvl="1"/>
            <a:r>
              <a:rPr lang="en-US" sz="2400" dirty="0" smtClean="0"/>
              <a:t>Depression</a:t>
            </a:r>
          </a:p>
          <a:p>
            <a:pPr lvl="1"/>
            <a:r>
              <a:rPr lang="en-US" sz="2400" dirty="0" smtClean="0"/>
              <a:t>Alcohol abuse</a:t>
            </a:r>
          </a:p>
          <a:p>
            <a:r>
              <a:rPr lang="en-US" sz="2800" dirty="0" smtClean="0"/>
              <a:t>Up-regulation of CRF</a:t>
            </a:r>
          </a:p>
          <a:p>
            <a:pPr lvl="1"/>
            <a:r>
              <a:rPr lang="en-US" sz="2400" dirty="0" smtClean="0"/>
              <a:t>Underlies anxiety phenotypes</a:t>
            </a:r>
          </a:p>
          <a:p>
            <a:pPr lvl="1"/>
            <a:endParaRPr lang="en-US" sz="1000" dirty="0"/>
          </a:p>
          <a:p>
            <a:pPr lvl="1"/>
            <a:r>
              <a:rPr lang="en-US" sz="2400" b="1" dirty="0" smtClean="0"/>
              <a:t>Leads to excessive alcohol drinking?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5842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 Antagonism on 24 Water Consumption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374" b="3788"/>
          <a:stretch/>
        </p:blipFill>
        <p:spPr>
          <a:xfrm>
            <a:off x="3485317" y="1885287"/>
            <a:ext cx="5715742" cy="3677903"/>
          </a:xfr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2680646" y="5822820"/>
            <a:ext cx="2848427" cy="1353312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*vs saline p=0.09</a:t>
            </a:r>
          </a:p>
          <a:p>
            <a:r>
              <a:rPr lang="en-US" dirty="0"/>
              <a:t>N=11-20</a:t>
            </a:r>
          </a:p>
        </p:txBody>
      </p:sp>
    </p:spTree>
    <p:extLst>
      <p:ext uri="{BB962C8B-B14F-4D97-AF65-F5344CB8AC3E}">
        <p14:creationId xmlns:p14="http://schemas.microsoft.com/office/powerpoint/2010/main" xmlns="" val="453726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144" y="2052116"/>
            <a:ext cx="9417995" cy="399782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Social defeat </a:t>
            </a:r>
          </a:p>
          <a:p>
            <a:pPr lvl="1"/>
            <a:r>
              <a:rPr lang="en-US" sz="2400" dirty="0" smtClean="0"/>
              <a:t>increased saccharin consumption</a:t>
            </a:r>
          </a:p>
          <a:p>
            <a:pPr lvl="2"/>
            <a:r>
              <a:rPr lang="en-US" sz="2000" dirty="0" smtClean="0"/>
              <a:t>Immediately following, lost 7 days post</a:t>
            </a:r>
          </a:p>
          <a:p>
            <a:pPr lvl="1"/>
            <a:r>
              <a:rPr lang="en-US" sz="2400" dirty="0" smtClean="0"/>
              <a:t>In EPM, decreased open arm entries/time spent</a:t>
            </a:r>
          </a:p>
          <a:p>
            <a:pPr lvl="1"/>
            <a:r>
              <a:rPr lang="en-US" sz="2400" dirty="0" smtClean="0"/>
              <a:t>Increased ethanol consumption</a:t>
            </a:r>
          </a:p>
          <a:p>
            <a:pPr lvl="1"/>
            <a:r>
              <a:rPr lang="en-US" sz="2400" dirty="0" smtClean="0"/>
              <a:t>Increased CRF mRNA</a:t>
            </a:r>
          </a:p>
          <a:p>
            <a:r>
              <a:rPr lang="en-US" sz="2800" dirty="0" smtClean="0"/>
              <a:t>CRF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antagonism</a:t>
            </a:r>
          </a:p>
          <a:p>
            <a:pPr lvl="1"/>
            <a:r>
              <a:rPr lang="en-US" sz="2400" dirty="0" smtClean="0"/>
              <a:t>Low dose increased 24 ethanol consumption in defeated animals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280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CRF in the BNST modulate ethanol consumption?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 papers say no</a:t>
            </a:r>
          </a:p>
          <a:p>
            <a:r>
              <a:rPr lang="en-US" sz="2800" dirty="0" err="1" smtClean="0"/>
              <a:t>Alberecht</a:t>
            </a:r>
            <a:r>
              <a:rPr lang="en-US" sz="2800" dirty="0" smtClean="0"/>
              <a:t> says yes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smtClean="0"/>
              <a:t>Is the difference a social </a:t>
            </a:r>
            <a:r>
              <a:rPr lang="en-US" sz="2800" b="1" dirty="0" err="1" smtClean="0"/>
              <a:t>stessor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545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CRF in the BNST modulate alcohol consumption?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009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at the Crhr1 locus and sensitivity to relapse into alcohol seeking induced by environmental stress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Hansson et al.,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023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052116"/>
            <a:ext cx="9198539" cy="39978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 alcohol preference (</a:t>
            </a:r>
            <a:r>
              <a:rPr lang="en-US" sz="2400" dirty="0" err="1" smtClean="0"/>
              <a:t>msP</a:t>
            </a:r>
            <a:r>
              <a:rPr lang="en-US" sz="2400" dirty="0" smtClean="0"/>
              <a:t>) rat line</a:t>
            </a:r>
          </a:p>
          <a:p>
            <a:pPr lvl="1"/>
            <a:r>
              <a:rPr lang="en-US" sz="2000" dirty="0" smtClean="0"/>
              <a:t>Compared to </a:t>
            </a:r>
            <a:r>
              <a:rPr lang="en-US" sz="2000" dirty="0" err="1" smtClean="0"/>
              <a:t>Wistar</a:t>
            </a:r>
            <a:r>
              <a:rPr lang="en-US" sz="2000" dirty="0" smtClean="0"/>
              <a:t> rats</a:t>
            </a:r>
          </a:p>
          <a:p>
            <a:r>
              <a:rPr lang="en-US" sz="2400" dirty="0" smtClean="0"/>
              <a:t>Showed upregulation of CRF1 receptor gene</a:t>
            </a:r>
          </a:p>
          <a:p>
            <a:r>
              <a:rPr lang="en-US" sz="2400" dirty="0" smtClean="0"/>
              <a:t>Increased freezing during acquisition and recall fear conditioning</a:t>
            </a:r>
          </a:p>
          <a:p>
            <a:r>
              <a:rPr lang="en-US" sz="2400" dirty="0" smtClean="0"/>
              <a:t>Decreased </a:t>
            </a:r>
            <a:r>
              <a:rPr lang="en-US" sz="2400" dirty="0" smtClean="0"/>
              <a:t>threshold fo</a:t>
            </a:r>
            <a:r>
              <a:rPr lang="en-US" sz="2400" dirty="0" smtClean="0"/>
              <a:t>r </a:t>
            </a:r>
            <a:r>
              <a:rPr lang="en-US" sz="2400" dirty="0" smtClean="0"/>
              <a:t>stress-induced </a:t>
            </a:r>
            <a:r>
              <a:rPr lang="en-US" sz="2400" dirty="0" smtClean="0"/>
              <a:t>reinstatement alcohol seeking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765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 </a:t>
            </a:r>
            <a:r>
              <a:rPr lang="en-US" smtClean="0"/>
              <a:t>mRNA expression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698" b="60201"/>
          <a:stretch/>
        </p:blipFill>
        <p:spPr>
          <a:xfrm>
            <a:off x="1385191" y="1547041"/>
            <a:ext cx="8685822" cy="3957647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4907280" y="2926080"/>
            <a:ext cx="0" cy="12070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/>
          <p:cNvSpPr txBox="1">
            <a:spLocks/>
          </p:cNvSpPr>
          <p:nvPr/>
        </p:nvSpPr>
        <p:spPr>
          <a:xfrm>
            <a:off x="3272816" y="5504688"/>
            <a:ext cx="4889728" cy="1353312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*vs </a:t>
            </a:r>
            <a:r>
              <a:rPr lang="en-US" dirty="0" err="1"/>
              <a:t>Wistar</a:t>
            </a:r>
            <a:r>
              <a:rPr lang="en-US" dirty="0"/>
              <a:t> p&lt;0.01; **p&lt;0.05</a:t>
            </a:r>
          </a:p>
          <a:p>
            <a:r>
              <a:rPr lang="en-US" dirty="0"/>
              <a:t>N=7-8</a:t>
            </a:r>
          </a:p>
        </p:txBody>
      </p:sp>
    </p:spTree>
    <p:extLst>
      <p:ext uri="{BB962C8B-B14F-4D97-AF65-F5344CB8AC3E}">
        <p14:creationId xmlns:p14="http://schemas.microsoft.com/office/powerpoint/2010/main" xmlns="" val="628855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CRF1 antagonism (</a:t>
            </a:r>
            <a:r>
              <a:rPr lang="en-US" dirty="0" err="1" smtClean="0"/>
              <a:t>ip</a:t>
            </a:r>
            <a:r>
              <a:rPr lang="en-US" dirty="0" smtClean="0"/>
              <a:t>) reduced self-administration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14" r="15024" b="63720"/>
          <a:stretch/>
        </p:blipFill>
        <p:spPr>
          <a:xfrm>
            <a:off x="1147976" y="2042181"/>
            <a:ext cx="6167224" cy="4744548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8448320" y="2258195"/>
            <a:ext cx="4889728" cy="1353312"/>
          </a:xfrm>
          <a:prstGeom prst="rect">
            <a:avLst/>
          </a:prstGeom>
        </p:spPr>
        <p:txBody>
          <a:bodyPr/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*vs </a:t>
            </a:r>
            <a:r>
              <a:rPr lang="en-US" dirty="0" err="1"/>
              <a:t>Wistar</a:t>
            </a:r>
            <a:r>
              <a:rPr lang="en-US" dirty="0"/>
              <a:t> p&lt;0.05</a:t>
            </a:r>
          </a:p>
          <a:p>
            <a:r>
              <a:rPr lang="en-US" dirty="0"/>
              <a:t>N=7-8</a:t>
            </a:r>
          </a:p>
        </p:txBody>
      </p:sp>
    </p:spTree>
    <p:extLst>
      <p:ext uri="{BB962C8B-B14F-4D97-AF65-F5344CB8AC3E}">
        <p14:creationId xmlns:p14="http://schemas.microsoft.com/office/powerpoint/2010/main" xmlns="" val="2033423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2802</TotalTime>
  <Words>755</Words>
  <Application>Microsoft Office PowerPoint</Application>
  <PresentationFormat>Custom</PresentationFormat>
  <Paragraphs>179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Madison</vt:lpstr>
      <vt:lpstr>Corticotropin-Releasing Factor in the BNST</vt:lpstr>
      <vt:lpstr>Effects of Social Stress</vt:lpstr>
      <vt:lpstr>Roles of  Corticotropin-Releasing Factor (CRF)</vt:lpstr>
      <vt:lpstr>Too Much of a Good Thing…</vt:lpstr>
      <vt:lpstr>Does CRF in the BNST modulate alcohol consumption?</vt:lpstr>
      <vt:lpstr>Variation at the Crhr1 locus and sensitivity to relapse into alcohol seeking induced by environmental stress</vt:lpstr>
      <vt:lpstr>Some Background</vt:lpstr>
      <vt:lpstr>CRF mRNA expression</vt:lpstr>
      <vt:lpstr>CRF1 antagonism (ip) reduced self-administration</vt:lpstr>
      <vt:lpstr>CRF1 antagonism blocked reinstatement in msP</vt:lpstr>
      <vt:lpstr>Conclusions</vt:lpstr>
      <vt:lpstr>Corticotropin-Releasing Factor within the CeA mediates enhanced ethanol self-administration in withdrawn, ethanol-dependent rats</vt:lpstr>
      <vt:lpstr>Materials and Methods</vt:lpstr>
      <vt:lpstr>CRF infusion had no effect on ethanol self administration</vt:lpstr>
      <vt:lpstr>Ethanol Vapor Exposure had No Effect on CRF neuron density</vt:lpstr>
      <vt:lpstr>Ethanol Vapor Exposure had No Effect on CRF neuron density</vt:lpstr>
      <vt:lpstr>Conclusions</vt:lpstr>
      <vt:lpstr>Corticotropin Releasing Factor in the BNST in Socially Defeated and Non-stressed Mice with a History of Chronic Alcohol Intake</vt:lpstr>
      <vt:lpstr>Experimental Timeline</vt:lpstr>
      <vt:lpstr>Materials and Methods</vt:lpstr>
      <vt:lpstr>Materials and Methods</vt:lpstr>
      <vt:lpstr>Materials and Methods</vt:lpstr>
      <vt:lpstr>Materials and Methods</vt:lpstr>
      <vt:lpstr>Social Defeat had No Effect on Body Weight</vt:lpstr>
      <vt:lpstr>Social Defeat Transiently Increased Sweet Solution Intake</vt:lpstr>
      <vt:lpstr>Social Defeat had No Effect on Water Intake</vt:lpstr>
      <vt:lpstr>Social Defeat Decreased Open Arm Entries</vt:lpstr>
      <vt:lpstr>Social Defeat Decreased Time in Open Arms</vt:lpstr>
      <vt:lpstr>Social Defeat Yielded No Change in Closed Arm Entries</vt:lpstr>
      <vt:lpstr>Social Defeat Did Not Alter TST</vt:lpstr>
      <vt:lpstr>Social Defeat Increased Voluntary Ethanol Drinking</vt:lpstr>
      <vt:lpstr>Social Defeat Did Not Alter Water Intake</vt:lpstr>
      <vt:lpstr>Experimental Paradigm for mRNA study</vt:lpstr>
      <vt:lpstr>Social Defeat Increased BNST CRF mRNA expression</vt:lpstr>
      <vt:lpstr>Social Defeat had No Effect on BNST CRF1 Receptor mRNA</vt:lpstr>
      <vt:lpstr>Social Defeat had No Effect on BNST CRF2 Receptor mRNA</vt:lpstr>
      <vt:lpstr>CRF Antagonism on Acute Ethanol Consumption</vt:lpstr>
      <vt:lpstr>CRF Antagonism on 24hr Ethanol Consumption</vt:lpstr>
      <vt:lpstr>CRF Antagonism on Acute Water Consumption</vt:lpstr>
      <vt:lpstr>CRF Antagonism on 24 Water Consumption</vt:lpstr>
      <vt:lpstr>Conclusion</vt:lpstr>
      <vt:lpstr>Does CRF in the BNST modulate ethanol consumption?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Tangi</cp:lastModifiedBy>
  <cp:revision>52</cp:revision>
  <dcterms:created xsi:type="dcterms:W3CDTF">2018-02-17T20:54:48Z</dcterms:created>
  <dcterms:modified xsi:type="dcterms:W3CDTF">2018-02-23T21:28:07Z</dcterms:modified>
</cp:coreProperties>
</file>